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79"/>
  </p:notesMasterIdLst>
  <p:sldIdLst>
    <p:sldId id="256" r:id="rId2"/>
    <p:sldId id="349" r:id="rId3"/>
    <p:sldId id="409" r:id="rId4"/>
    <p:sldId id="410" r:id="rId5"/>
    <p:sldId id="411" r:id="rId6"/>
    <p:sldId id="412" r:id="rId7"/>
    <p:sldId id="297" r:id="rId8"/>
    <p:sldId id="298" r:id="rId9"/>
    <p:sldId id="299" r:id="rId10"/>
    <p:sldId id="300" r:id="rId11"/>
    <p:sldId id="301" r:id="rId12"/>
    <p:sldId id="302" r:id="rId13"/>
    <p:sldId id="303" r:id="rId14"/>
    <p:sldId id="306" r:id="rId15"/>
    <p:sldId id="307" r:id="rId16"/>
    <p:sldId id="308" r:id="rId17"/>
    <p:sldId id="309" r:id="rId18"/>
    <p:sldId id="310" r:id="rId19"/>
    <p:sldId id="311" r:id="rId20"/>
    <p:sldId id="312" r:id="rId21"/>
    <p:sldId id="313" r:id="rId22"/>
    <p:sldId id="314" r:id="rId23"/>
    <p:sldId id="315" r:id="rId24"/>
    <p:sldId id="357" r:id="rId25"/>
    <p:sldId id="358" r:id="rId26"/>
    <p:sldId id="316" r:id="rId27"/>
    <p:sldId id="317" r:id="rId28"/>
    <p:sldId id="318" r:id="rId29"/>
    <p:sldId id="360" r:id="rId30"/>
    <p:sldId id="359" r:id="rId31"/>
    <p:sldId id="319" r:id="rId32"/>
    <p:sldId id="361" r:id="rId33"/>
    <p:sldId id="362" r:id="rId34"/>
    <p:sldId id="363" r:id="rId35"/>
    <p:sldId id="364" r:id="rId36"/>
    <p:sldId id="367" r:id="rId37"/>
    <p:sldId id="368" r:id="rId38"/>
    <p:sldId id="369" r:id="rId39"/>
    <p:sldId id="370" r:id="rId40"/>
    <p:sldId id="371" r:id="rId41"/>
    <p:sldId id="372" r:id="rId42"/>
    <p:sldId id="373" r:id="rId43"/>
    <p:sldId id="375" r:id="rId44"/>
    <p:sldId id="376" r:id="rId45"/>
    <p:sldId id="374" r:id="rId46"/>
    <p:sldId id="377" r:id="rId47"/>
    <p:sldId id="378" r:id="rId48"/>
    <p:sldId id="379" r:id="rId49"/>
    <p:sldId id="380" r:id="rId50"/>
    <p:sldId id="381" r:id="rId51"/>
    <p:sldId id="384" r:id="rId52"/>
    <p:sldId id="383" r:id="rId53"/>
    <p:sldId id="382" r:id="rId54"/>
    <p:sldId id="385" r:id="rId55"/>
    <p:sldId id="386" r:id="rId56"/>
    <p:sldId id="387" r:id="rId57"/>
    <p:sldId id="388" r:id="rId58"/>
    <p:sldId id="389" r:id="rId59"/>
    <p:sldId id="391" r:id="rId60"/>
    <p:sldId id="392" r:id="rId61"/>
    <p:sldId id="390"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Lst>
  <p:sldSz cx="7775575" cy="5543550"/>
  <p:notesSz cx="6858000" cy="91440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
      <p:font typeface="Marvel" pitchFamily="2" charset="0"/>
      <p:regular r:id="rId86"/>
    </p:embeddedFont>
    <p:embeddedFont>
      <p:font typeface="Ubuntu" panose="020B0504030602030204" pitchFamily="34" charset="0"/>
      <p:regular r:id="rId87"/>
      <p:bold r:id="rId88"/>
      <p:italic r:id="rId89"/>
      <p:boldItalic r:id="rId90"/>
    </p:embeddedFont>
    <p:embeddedFont>
      <p:font typeface="Ubuntu Light" panose="020B0304030602030204" pitchFamily="34" charset="0"/>
      <p:regular r:id="rId91"/>
      <p:italic r:id="rId92"/>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0728"/>
    <p:restoredTop sz="96327"/>
  </p:normalViewPr>
  <p:slideViewPr>
    <p:cSldViewPr snapToGrid="0" snapToObjects="1">
      <p:cViewPr varScale="1">
        <p:scale>
          <a:sx n="154" d="100"/>
          <a:sy n="154" d="100"/>
        </p:scale>
        <p:origin x="6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8</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10</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16</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32</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316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1" r:id="rId21"/>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495772"/>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3" y="588216"/>
            <a:ext cx="3967571" cy="1723045"/>
            <a:chOff x="2149311" y="3495522"/>
            <a:chExt cx="3364940" cy="1224979"/>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48506" y="1940801"/>
            <a:ext cx="5396723" cy="1723045"/>
            <a:chOff x="2147752" y="3614628"/>
            <a:chExt cx="3606338"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818658"/>
            </a:xfrm>
            <a:prstGeom prst="rect">
              <a:avLst/>
            </a:prstGeom>
            <a:noFill/>
          </p:spPr>
          <p:txBody>
            <a:bodyPr wrap="square" rtlCol="0">
              <a:spAutoFit/>
            </a:bodyPr>
            <a:lstStyle/>
            <a:p>
              <a:r>
                <a:rPr lang="en-NL" sz="10286"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37001" y="3217365"/>
            <a:ext cx="3614872" cy="1723045"/>
            <a:chOff x="2138971" y="3495522"/>
            <a:chExt cx="3317979" cy="1224979"/>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80437" y="1642898"/>
            <a:ext cx="5958169" cy="2537083"/>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936443" y="3644514"/>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Diamond 20">
            <a:extLst>
              <a:ext uri="{FF2B5EF4-FFF2-40B4-BE49-F238E27FC236}">
                <a16:creationId xmlns:a16="http://schemas.microsoft.com/office/drawing/2014/main" id="{C5CF28BB-8BFD-0C43-BEEB-CC4996CE0757}"/>
              </a:ext>
            </a:extLst>
          </p:cNvPr>
          <p:cNvSpPr/>
          <p:nvPr/>
        </p:nvSpPr>
        <p:spPr>
          <a:xfrm>
            <a:off x="3604836" y="3634463"/>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Diamond 21">
            <a:extLst>
              <a:ext uri="{FF2B5EF4-FFF2-40B4-BE49-F238E27FC236}">
                <a16:creationId xmlns:a16="http://schemas.microsoft.com/office/drawing/2014/main" id="{0045BB75-D6CE-E74F-97AD-2FA1C17D083A}"/>
              </a:ext>
            </a:extLst>
          </p:cNvPr>
          <p:cNvSpPr/>
          <p:nvPr/>
        </p:nvSpPr>
        <p:spPr>
          <a:xfrm>
            <a:off x="4273228" y="3634463"/>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02274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0177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6BC9FE46-1C12-1744-869F-2A1954FBBEB9}"/>
              </a:ext>
            </a:extLst>
          </p:cNvPr>
          <p:cNvGrpSpPr/>
          <p:nvPr/>
        </p:nvGrpSpPr>
        <p:grpSpPr>
          <a:xfrm>
            <a:off x="891305" y="1288414"/>
            <a:ext cx="5992964" cy="2488218"/>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8380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8"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Order the</a:t>
              </a:r>
            </a:p>
            <a:p>
              <a:pPr algn="ctr"/>
              <a:r>
                <a:rPr lang="en-NL" sz="5143"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23418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7DF2276-5808-9F42-974A-9B79EEF9C2B3}"/>
              </a:ext>
            </a:extLst>
          </p:cNvPr>
          <p:cNvGrpSpPr/>
          <p:nvPr/>
        </p:nvGrpSpPr>
        <p:grpSpPr>
          <a:xfrm>
            <a:off x="908703" y="1505396"/>
            <a:ext cx="5958169" cy="2532758"/>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7392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333650" y="3832351"/>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969236" y="139124"/>
            <a:ext cx="2333389" cy="1298532"/>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568820" y="1437655"/>
            <a:ext cx="2975025" cy="2586216"/>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a:t>
            </a:r>
            <a:r>
              <a:rPr lang="en-GB" sz="926" dirty="0">
                <a:solidFill>
                  <a:schemeClr val="bg1"/>
                </a:solidFill>
                <a:latin typeface="Ubuntu Light" panose="020B0304030602030204" pitchFamily="34" charset="0"/>
              </a:rPr>
              <a:t> </a:t>
            </a:r>
            <a:r>
              <a:rPr lang="en-GB" sz="926" b="1" dirty="0">
                <a:solidFill>
                  <a:schemeClr val="bg1"/>
                </a:solidFill>
                <a:latin typeface="Ubuntu Light" panose="020B0304030602030204" pitchFamily="34" charset="0"/>
              </a:rPr>
              <a:t>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 is a 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 </a:t>
            </a:r>
            <a:r>
              <a:rPr lang="en-GB" sz="926" dirty="0">
                <a:solidFill>
                  <a:schemeClr val="bg1"/>
                </a:solidFill>
                <a:latin typeface="Ubuntu Light" panose="020B0304030602030204" pitchFamily="34" charset="0"/>
              </a:rPr>
              <a:t>and </a:t>
            </a:r>
            <a:r>
              <a:rPr lang="en-GB" sz="926" b="1" dirty="0">
                <a:solidFill>
                  <a:schemeClr val="bg1"/>
                </a:solidFill>
                <a:latin typeface="Ubuntu Light" panose="020B0304030602030204" pitchFamily="34" charset="0"/>
              </a:rPr>
              <a:t>Scrum.org certified </a:t>
            </a:r>
            <a:r>
              <a:rPr lang="en-GB" sz="926" dirty="0">
                <a:solidFill>
                  <a:schemeClr val="bg1"/>
                </a:solidFill>
                <a:latin typeface="Ubuntu Light" panose="020B0304030602030204" pitchFamily="34" charset="0"/>
              </a:rPr>
              <a:t>Professional Scrum Trainers with substantial real life experience in various settings.</a:t>
            </a:r>
          </a:p>
          <a:p>
            <a:pPr algn="ctr"/>
            <a:endParaRPr lang="en-GB" sz="926"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2683" y="994822"/>
            <a:ext cx="4094908"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29" i="1" dirty="0">
                <a:solidFill>
                  <a:schemeClr val="bg1"/>
                </a:solidFill>
                <a:latin typeface="Ubuntu" panose="020B0504030602030204" pitchFamily="34" charset="0"/>
              </a:rPr>
              <a:t>or</a:t>
            </a:r>
            <a:r>
              <a:rPr lang="en-GB" sz="1029" dirty="0">
                <a:solidFill>
                  <a:schemeClr val="bg1"/>
                </a:solidFill>
                <a:latin typeface="Ubuntu" panose="020B0504030602030204" pitchFamily="34" charset="0"/>
              </a:rPr>
              <a:t> simply follow these steps:</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7925" y="2123625"/>
            <a:ext cx="4159247" cy="2941831"/>
          </a:xfrm>
          <a:prstGeom prst="rect">
            <a:avLst/>
          </a:prstGeom>
          <a:noFill/>
        </p:spPr>
        <p:txBody>
          <a:bodyPr wrap="square" rtlCol="0">
            <a:spAutoFit/>
          </a:bodyPr>
          <a:lstStyle/>
          <a:p>
            <a:pPr marL="235138" indent="-235138">
              <a:buFont typeface="+mj-lt"/>
              <a:buAutoNum type="arabicPeriod"/>
            </a:pPr>
            <a:r>
              <a:rPr lang="en-GB" sz="926" dirty="0">
                <a:solidFill>
                  <a:schemeClr val="bg1"/>
                </a:solidFill>
                <a:latin typeface="Ubuntu Light" panose="020B0304030602030204" pitchFamily="34" charset="0"/>
              </a:rPr>
              <a:t>As a Scrum Facilitator, put the ‘Developers’ and ‘Product Owner’ role cards on the floor or wall;</a:t>
            </a:r>
          </a:p>
          <a:p>
            <a:pPr marL="235138" indent="-235138">
              <a:buFont typeface="+mj-lt"/>
              <a:buAutoNum type="arabicPeriod"/>
            </a:pPr>
            <a:r>
              <a:rPr lang="en-GB" sz="926" dirty="0">
                <a:solidFill>
                  <a:schemeClr val="bg1"/>
                </a:solidFill>
                <a:latin typeface="Ubuntu Light" panose="020B0304030602030204" pitchFamily="34" charset="0"/>
              </a:rPr>
              <a:t>Form  up to 4 groups and give each group an equal number of activity cards; </a:t>
            </a:r>
          </a:p>
          <a:p>
            <a:pPr marL="235138" indent="-235138">
              <a:buFont typeface="+mj-lt"/>
              <a:buAutoNum type="arabicPeriod"/>
            </a:pPr>
            <a:r>
              <a:rPr lang="en-GB" sz="926" dirty="0">
                <a:solidFill>
                  <a:schemeClr val="bg1"/>
                </a:solidFill>
                <a:latin typeface="Ubuntu Light" panose="020B0304030602030204" pitchFamily="34" charset="0"/>
              </a:rPr>
              <a:t>Invite them to place each activity card under one of the two role cards until all cards are placed;</a:t>
            </a:r>
          </a:p>
          <a:p>
            <a:pPr marL="235138" indent="-235138">
              <a:buFont typeface="+mj-lt"/>
              <a:buAutoNum type="arabicPeriod"/>
            </a:pPr>
            <a:r>
              <a:rPr lang="en-GB" sz="926"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35138" indent="-235138">
              <a:buFont typeface="+mj-lt"/>
              <a:buAutoNum type="arabicPeriod"/>
            </a:pPr>
            <a:r>
              <a:rPr lang="en-GB" sz="926"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35138" indent="-235138">
              <a:buFont typeface="+mj-lt"/>
              <a:buAutoNum type="arabicPeriod"/>
            </a:pPr>
            <a:r>
              <a:rPr lang="en-GB" sz="926"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35138" indent="-235138">
              <a:buFont typeface="+mj-lt"/>
              <a:buAutoNum type="arabicPeriod"/>
            </a:pPr>
            <a:r>
              <a:rPr lang="en-GB" sz="926"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35138" indent="-235138">
              <a:buFont typeface="+mj-lt"/>
              <a:buAutoNum type="arabicPeriod"/>
            </a:pPr>
            <a:r>
              <a:rPr lang="en-GB" sz="926" dirty="0">
                <a:solidFill>
                  <a:schemeClr val="bg1"/>
                </a:solidFill>
                <a:latin typeface="Ubuntu Light" panose="020B0304030602030204" pitchFamily="34" charset="0"/>
              </a:rPr>
              <a:t>Close off by inspecting this last increment as a group. Point out where the group disagrees. </a:t>
            </a:r>
            <a:r>
              <a:rPr lang="en-GB" sz="926" b="1" dirty="0">
                <a:solidFill>
                  <a:schemeClr val="bg1"/>
                </a:solidFill>
                <a:latin typeface="Ubuntu Light" panose="020B0304030602030204" pitchFamily="34" charset="0"/>
              </a:rPr>
              <a:t>These might be your organisation’s main points of attention when scaling the Product Owner role!</a:t>
            </a:r>
            <a:endParaRPr lang="en-NL" sz="926"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616789" y="4419096"/>
            <a:ext cx="2850620" cy="664790"/>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Learn about </a:t>
            </a:r>
            <a:r>
              <a:rPr lang="en-US" sz="720" dirty="0">
                <a:solidFill>
                  <a:schemeClr val="bg1"/>
                </a:solidFill>
                <a:latin typeface="Ubuntu Light" panose="020B0304030602030204" pitchFamily="34" charset="0"/>
              </a:rPr>
              <a:t>scaling Scrum at</a:t>
            </a:r>
            <a:r>
              <a:rPr lang="en-GB" sz="720" dirty="0">
                <a:solidFill>
                  <a:schemeClr val="bg1"/>
                </a:solidFill>
                <a:latin typeface="Ubuntu Light" panose="020B0304030602030204" pitchFamily="34" charset="0"/>
              </a:rPr>
              <a:t> </a:t>
            </a:r>
            <a:r>
              <a:rPr lang="en-GB" sz="720" dirty="0">
                <a:solidFill>
                  <a:schemeClr val="bg1"/>
                </a:solidFill>
                <a:latin typeface="Ubuntu Light" panose="020B0304030602030204" pitchFamily="34" charset="0"/>
                <a:hlinkClick r:id="rId5"/>
              </a:rPr>
              <a:t>http://scrum.org/nexus</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(v1.3.1)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65675" y="240039"/>
            <a:ext cx="3605933" cy="697369"/>
          </a:xfrm>
          <a:prstGeom prst="rect">
            <a:avLst/>
          </a:prstGeom>
          <a:noFill/>
        </p:spPr>
        <p:txBody>
          <a:bodyPr wrap="square" rtlCol="0">
            <a:spAutoFit/>
          </a:bodyPr>
          <a:lstStyle/>
          <a:p>
            <a:r>
              <a:rPr lang="en-NL" sz="3806" b="1" dirty="0">
                <a:latin typeface="Marvel" pitchFamily="2" charset="0"/>
              </a:rPr>
              <a:t>FA</a:t>
            </a:r>
            <a:r>
              <a:rPr lang="en-NL" sz="3806" b="1" spc="206" dirty="0">
                <a:latin typeface="Marvel" pitchFamily="2" charset="0"/>
              </a:rPr>
              <a:t>CI</a:t>
            </a:r>
            <a:r>
              <a:rPr lang="en-NL" sz="3806" b="1" spc="103" dirty="0">
                <a:latin typeface="Marvel" pitchFamily="2" charset="0"/>
              </a:rPr>
              <a:t>LI</a:t>
            </a:r>
            <a:r>
              <a:rPr lang="en-NL" sz="3806" b="1" spc="-103" dirty="0">
                <a:latin typeface="Marvel" pitchFamily="2" charset="0"/>
              </a:rPr>
              <a:t>TA</a:t>
            </a:r>
            <a:r>
              <a:rPr lang="en-NL" sz="3806" b="1" dirty="0">
                <a:latin typeface="Marvel" pitchFamily="2" charset="0"/>
              </a:rPr>
              <a:t>T</a:t>
            </a:r>
            <a:r>
              <a:rPr lang="en-NL" sz="3806" b="1" spc="206" dirty="0">
                <a:latin typeface="Marvel" pitchFamily="2" charset="0"/>
              </a:rPr>
              <a:t>E</a:t>
            </a:r>
            <a:r>
              <a:rPr lang="en-NL" sz="3806" b="1" dirty="0">
                <a:latin typeface="Marvel" pitchFamily="2" charset="0"/>
              </a:rPr>
              <a:t> T</a:t>
            </a:r>
            <a:r>
              <a:rPr lang="en-NL" sz="3806" b="1" spc="206" dirty="0">
                <a:latin typeface="Marvel" pitchFamily="2" charset="0"/>
              </a:rPr>
              <a:t>HE</a:t>
            </a:r>
            <a:r>
              <a:rPr lang="en-NL" sz="3806" b="1" dirty="0">
                <a:latin typeface="Marvel" pitchFamily="2" charset="0"/>
              </a:rPr>
              <a:t> </a:t>
            </a:r>
            <a:r>
              <a:rPr lang="en-NL" sz="3806" b="1" spc="103" dirty="0">
                <a:latin typeface="Marvel" pitchFamily="2" charset="0"/>
              </a:rPr>
              <a:t>G</a:t>
            </a:r>
            <a:r>
              <a:rPr lang="en-NL" sz="3806" b="1" spc="206"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496286" y="198052"/>
            <a:ext cx="0" cy="498080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659526" y="199951"/>
            <a:ext cx="748522" cy="862049"/>
          </a:xfrm>
          <a:prstGeom prst="rect">
            <a:avLst/>
          </a:prstGeom>
        </p:spPr>
      </p:pic>
      <p:pic>
        <p:nvPicPr>
          <p:cNvPr id="3" name="Picture 2">
            <a:extLst>
              <a:ext uri="{FF2B5EF4-FFF2-40B4-BE49-F238E27FC236}">
                <a16:creationId xmlns:a16="http://schemas.microsoft.com/office/drawing/2014/main" id="{F052CC4B-A0EE-9942-AB59-D2D0C24087D8}"/>
              </a:ext>
            </a:extLst>
          </p:cNvPr>
          <p:cNvPicPr>
            <a:picLocks noChangeAspect="1"/>
          </p:cNvPicPr>
          <p:nvPr/>
        </p:nvPicPr>
        <p:blipFill rotWithShape="1">
          <a:blip r:embed="rId7"/>
          <a:srcRect l="5893" t="5734" r="5979" b="5405"/>
          <a:stretch/>
        </p:blipFill>
        <p:spPr>
          <a:xfrm>
            <a:off x="3822108" y="225325"/>
            <a:ext cx="560884" cy="565560"/>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3" y="1176520"/>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247562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3" y="1543603"/>
            <a:ext cx="5958169" cy="2456344"/>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97393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3" y="2015078"/>
            <a:ext cx="5958169" cy="1671365"/>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16360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ECF1BBE-48A2-F040-AB41-C9F9DEC44EAD}"/>
              </a:ext>
            </a:extLst>
          </p:cNvPr>
          <p:cNvGrpSpPr/>
          <p:nvPr/>
        </p:nvGrpSpPr>
        <p:grpSpPr>
          <a:xfrm>
            <a:off x="908703" y="1919822"/>
            <a:ext cx="5958169" cy="1703907"/>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2123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20958" y="917947"/>
            <a:ext cx="6145227" cy="4165159"/>
            <a:chOff x="798163" y="759196"/>
            <a:chExt cx="5974596" cy="3776514"/>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3776514"/>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Tell a compelling story about the needs of your users</a:t>
              </a:r>
            </a:p>
            <a:p>
              <a:pPr algn="ct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9144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7"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7"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39"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78"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7"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7"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7"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itle 4">
            <a:extLst>
              <a:ext uri="{FF2B5EF4-FFF2-40B4-BE49-F238E27FC236}">
                <a16:creationId xmlns:a16="http://schemas.microsoft.com/office/drawing/2014/main" id="{21B5F9E9-E3A9-004A-B3B8-EE3ED3C817A3}"/>
              </a:ext>
            </a:extLst>
          </p:cNvPr>
          <p:cNvSpPr>
            <a:spLocks noGrp="1"/>
          </p:cNvSpPr>
          <p:nvPr>
            <p:ph type="title"/>
          </p:nvPr>
        </p:nvSpPr>
        <p:spPr/>
        <p:txBody>
          <a:bodyPr/>
          <a:lstStyle/>
          <a:p>
            <a:r>
              <a:rPr lang="en-NL" sz="9600" dirty="0"/>
              <a:t>DEVELOPERS</a:t>
            </a:r>
            <a:endParaRPr lang="en-NL" dirty="0"/>
          </a:p>
        </p:txBody>
      </p:sp>
      <p:sp>
        <p:nvSpPr>
          <p:cNvPr id="8" name="Text Placeholder 7">
            <a:extLst>
              <a:ext uri="{FF2B5EF4-FFF2-40B4-BE49-F238E27FC236}">
                <a16:creationId xmlns:a16="http://schemas.microsoft.com/office/drawing/2014/main" id="{6D04C818-B466-B44D-906D-53BF1C3B0F4D}"/>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can a product owner delegate to the Developers?</a:t>
            </a:r>
            <a:endParaRPr lang="en-NL" sz="1000" dirty="0">
              <a:solidFill>
                <a:schemeClr val="bg1">
                  <a:lumMod val="50000"/>
                </a:schemeClr>
              </a:solidFill>
            </a:endParaRPr>
          </a:p>
        </p:txBody>
      </p:sp>
    </p:spTree>
    <p:extLst>
      <p:ext uri="{BB962C8B-B14F-4D97-AF65-F5344CB8AC3E}">
        <p14:creationId xmlns:p14="http://schemas.microsoft.com/office/powerpoint/2010/main" val="24202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40956"/>
            <a:ext cx="5958169" cy="1723045"/>
            <a:chOff x="883471" y="1753800"/>
            <a:chExt cx="5792732" cy="1675202"/>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50575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913"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9102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4012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29454"/>
            <a:ext cx="5958169" cy="2505654"/>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Write </a:t>
              </a:r>
            </a:p>
            <a:p>
              <a:pPr algn="ctr"/>
              <a:r>
                <a:rPr lang="en-NL" sz="5143"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524079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448728"/>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99658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424072"/>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6724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5B591BBF-5410-5049-AA12-AE32E059950F}"/>
              </a:ext>
            </a:extLst>
          </p:cNvPr>
          <p:cNvSpPr>
            <a:spLocks noGrp="1"/>
          </p:cNvSpPr>
          <p:nvPr>
            <p:ph type="title"/>
          </p:nvPr>
        </p:nvSpPr>
        <p:spPr/>
        <p:txBody>
          <a:bodyPr/>
          <a:lstStyle/>
          <a:p>
            <a:r>
              <a:rPr lang="en-NL" sz="8000" dirty="0"/>
              <a:t>PRODUCT OWNER</a:t>
            </a:r>
          </a:p>
        </p:txBody>
      </p:sp>
      <p:sp>
        <p:nvSpPr>
          <p:cNvPr id="3" name="Text Placeholder 2">
            <a:extLst>
              <a:ext uri="{FF2B5EF4-FFF2-40B4-BE49-F238E27FC236}">
                <a16:creationId xmlns:a16="http://schemas.microsoft.com/office/drawing/2014/main" id="{BF0BC8BC-6D96-1644-9733-7F7A2EB3AD73}"/>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should a Product Owner perform?</a:t>
            </a:r>
            <a:endParaRPr lang="en-NL" sz="1000" dirty="0">
              <a:solidFill>
                <a:schemeClr val="bg1">
                  <a:lumMod val="50000"/>
                </a:schemeClr>
              </a:solidFill>
            </a:endParaRPr>
          </a:p>
        </p:txBody>
      </p:sp>
    </p:spTree>
    <p:extLst>
      <p:ext uri="{BB962C8B-B14F-4D97-AF65-F5344CB8AC3E}">
        <p14:creationId xmlns:p14="http://schemas.microsoft.com/office/powerpoint/2010/main" val="619340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62452"/>
            <a:ext cx="5958169" cy="2538654"/>
            <a:chOff x="883471" y="911595"/>
            <a:chExt cx="5792732" cy="246816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1159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8526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39573"/>
            <a:ext cx="5958169" cy="2464404"/>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the </a:t>
              </a:r>
            </a:p>
            <a:p>
              <a:pPr algn="ctr"/>
              <a:r>
                <a:rPr lang="en-NL" sz="5143"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70904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35449"/>
            <a:ext cx="5958169" cy="2472653"/>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Perform User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721894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8827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24462"/>
            <a:ext cx="5958169" cy="1796142"/>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775637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107699"/>
            <a:ext cx="5958169" cy="317363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667944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68260" y="917947"/>
            <a:ext cx="6443351" cy="3264661"/>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39814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481605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65323"/>
            <a:ext cx="5958169" cy="2612905"/>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Design an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12488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39661"/>
            <a:ext cx="5958169" cy="2464228"/>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98103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12085"/>
            <a:ext cx="5958169" cy="2519380"/>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08217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A8C7A-F44D-5B4E-B18C-70D8D2FC550B}"/>
              </a:ext>
            </a:extLst>
          </p:cNvPr>
          <p:cNvSpPr>
            <a:spLocks noGrp="1"/>
          </p:cNvSpPr>
          <p:nvPr>
            <p:ph type="title"/>
          </p:nvPr>
        </p:nvSpPr>
        <p:spPr/>
        <p:txBody>
          <a:bodyPr/>
          <a:lstStyle/>
          <a:p>
            <a:r>
              <a:rPr lang="en-NL" dirty="0"/>
              <a:t>Propose a </a:t>
            </a:r>
            <a:br>
              <a:rPr lang="en-NL" dirty="0"/>
            </a:br>
            <a:r>
              <a:rPr lang="en-NL" dirty="0"/>
              <a:t>Sprint Goal</a:t>
            </a:r>
          </a:p>
        </p:txBody>
      </p:sp>
    </p:spTree>
    <p:extLst>
      <p:ext uri="{BB962C8B-B14F-4D97-AF65-F5344CB8AC3E}">
        <p14:creationId xmlns:p14="http://schemas.microsoft.com/office/powerpoint/2010/main" val="1788883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16206"/>
            <a:ext cx="5958169" cy="1723045"/>
            <a:chOff x="883471" y="1729737"/>
            <a:chExt cx="5792732" cy="1675202"/>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10513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8"/>
            <a:ext cx="5958169" cy="3235254"/>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Investigate a </a:t>
              </a:r>
            </a:p>
            <a:p>
              <a:pPr algn="ctr"/>
              <a:r>
                <a:rPr lang="en-NL" sz="5143"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34950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12085"/>
            <a:ext cx="5958169" cy="2519380"/>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0563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81823"/>
            <a:ext cx="5958169" cy="2579905"/>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Analyse</a:t>
              </a:r>
            </a:p>
            <a:p>
              <a:pPr algn="ctr"/>
              <a:r>
                <a:rPr lang="en-NL" sz="5143"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48965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the </a:t>
              </a:r>
            </a:p>
            <a:p>
              <a:pPr algn="ctr"/>
              <a:r>
                <a:rPr lang="en-NL" sz="5143"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208000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12264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94517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150261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3494665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0523888E-9B06-8046-A2BE-6123694EE11E}"/>
              </a:ext>
            </a:extLst>
          </p:cNvPr>
          <p:cNvGrpSpPr/>
          <p:nvPr/>
        </p:nvGrpSpPr>
        <p:grpSpPr>
          <a:xfrm>
            <a:off x="908703" y="1505396"/>
            <a:ext cx="5958169" cy="2532758"/>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41051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782205172"/>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423</TotalTime>
  <Words>638</Words>
  <Application>Microsoft Macintosh PowerPoint</Application>
  <PresentationFormat>Custom</PresentationFormat>
  <Paragraphs>78</Paragraphs>
  <Slides>77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Calibri</vt:lpstr>
      <vt:lpstr>Ubuntu Light</vt:lpstr>
      <vt:lpstr>Ubuntu</vt:lpstr>
      <vt:lpstr>Arial</vt:lpstr>
      <vt:lpstr>Marvel</vt:lpstr>
      <vt:lpstr>Calibri Light</vt:lpstr>
      <vt:lpstr>SF PPT Theme cardset</vt:lpstr>
      <vt:lpstr>PowerPoint Presentation</vt:lpstr>
      <vt:lpstr>PowerPoint Presentation</vt:lpstr>
      <vt:lpstr>DEVELOPERS</vt:lpstr>
      <vt:lpstr>PRODUCT OWNER</vt:lpstr>
      <vt:lpstr>PRODUCT TEAM</vt:lpstr>
      <vt:lpstr>Propose a  Sprint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260</cp:revision>
  <dcterms:created xsi:type="dcterms:W3CDTF">2020-03-02T18:23:14Z</dcterms:created>
  <dcterms:modified xsi:type="dcterms:W3CDTF">2022-02-10T23:00:19Z</dcterms:modified>
</cp:coreProperties>
</file>